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6" autoAdjust="0"/>
    <p:restoredTop sz="94660"/>
  </p:normalViewPr>
  <p:slideViewPr>
    <p:cSldViewPr>
      <p:cViewPr varScale="1">
        <p:scale>
          <a:sx n="88" d="100"/>
          <a:sy n="88" d="100"/>
        </p:scale>
        <p:origin x="-11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5B2A-9FA8-4B20-B8BE-727727FFE66A}" type="datetimeFigureOut">
              <a:rPr lang="en-ZA" smtClean="0"/>
              <a:pPr/>
              <a:t>2011/02/04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03E5-3E24-4817-926F-D2DF2FA6998A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5B2A-9FA8-4B20-B8BE-727727FFE66A}" type="datetimeFigureOut">
              <a:rPr lang="en-ZA" smtClean="0"/>
              <a:pPr/>
              <a:t>2011/02/04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03E5-3E24-4817-926F-D2DF2FA6998A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5B2A-9FA8-4B20-B8BE-727727FFE66A}" type="datetimeFigureOut">
              <a:rPr lang="en-ZA" smtClean="0"/>
              <a:pPr/>
              <a:t>2011/02/04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03E5-3E24-4817-926F-D2DF2FA6998A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5B2A-9FA8-4B20-B8BE-727727FFE66A}" type="datetimeFigureOut">
              <a:rPr lang="en-ZA" smtClean="0"/>
              <a:pPr/>
              <a:t>2011/02/04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03E5-3E24-4817-926F-D2DF2FA6998A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5B2A-9FA8-4B20-B8BE-727727FFE66A}" type="datetimeFigureOut">
              <a:rPr lang="en-ZA" smtClean="0"/>
              <a:pPr/>
              <a:t>2011/02/04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03E5-3E24-4817-926F-D2DF2FA6998A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5B2A-9FA8-4B20-B8BE-727727FFE66A}" type="datetimeFigureOut">
              <a:rPr lang="en-ZA" smtClean="0"/>
              <a:pPr/>
              <a:t>2011/02/04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03E5-3E24-4817-926F-D2DF2FA6998A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5B2A-9FA8-4B20-B8BE-727727FFE66A}" type="datetimeFigureOut">
              <a:rPr lang="en-ZA" smtClean="0"/>
              <a:pPr/>
              <a:t>2011/02/04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03E5-3E24-4817-926F-D2DF2FA6998A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5B2A-9FA8-4B20-B8BE-727727FFE66A}" type="datetimeFigureOut">
              <a:rPr lang="en-ZA" smtClean="0"/>
              <a:pPr/>
              <a:t>2011/02/04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03E5-3E24-4817-926F-D2DF2FA6998A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5B2A-9FA8-4B20-B8BE-727727FFE66A}" type="datetimeFigureOut">
              <a:rPr lang="en-ZA" smtClean="0"/>
              <a:pPr/>
              <a:t>2011/02/04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03E5-3E24-4817-926F-D2DF2FA6998A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5B2A-9FA8-4B20-B8BE-727727FFE66A}" type="datetimeFigureOut">
              <a:rPr lang="en-ZA" smtClean="0"/>
              <a:pPr/>
              <a:t>2011/02/04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03E5-3E24-4817-926F-D2DF2FA6998A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5B2A-9FA8-4B20-B8BE-727727FFE66A}" type="datetimeFigureOut">
              <a:rPr lang="en-ZA" smtClean="0"/>
              <a:pPr/>
              <a:t>2011/02/04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03E5-3E24-4817-926F-D2DF2FA6998A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C5B2A-9FA8-4B20-B8BE-727727FFE66A}" type="datetimeFigureOut">
              <a:rPr lang="en-ZA" smtClean="0"/>
              <a:pPr/>
              <a:t>2011/02/04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A03E5-3E24-4817-926F-D2DF2FA6998A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larins.co.za/themes/clarin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8640"/>
            <a:ext cx="2867025" cy="438151"/>
          </a:xfrm>
          <a:prstGeom prst="rect">
            <a:avLst/>
          </a:prstGeom>
          <a:noFill/>
        </p:spPr>
      </p:pic>
      <p:pic>
        <p:nvPicPr>
          <p:cNvPr id="1030" name="Picture 6" descr="http://www.neurosoftware.ro/deals/wp-content/plugins/wp-o-matic/cache/f3433_clarins_canada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57500" cy="1905000"/>
          </a:xfrm>
          <a:prstGeom prst="rect">
            <a:avLst/>
          </a:prstGeom>
          <a:noFill/>
        </p:spPr>
      </p:pic>
      <p:pic>
        <p:nvPicPr>
          <p:cNvPr id="1036" name="Picture 12" descr="http://www.hbc.com/newsletters/images/Clarins_en_0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50773"/>
            <a:ext cx="9144000" cy="250722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67544" y="2204864"/>
            <a:ext cx="828092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Time to Choose Promotion</a:t>
            </a:r>
          </a:p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28-30 Jan 2011  </a:t>
            </a:r>
          </a:p>
          <a:p>
            <a:pPr algn="ctr"/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larins.co.za/themes/clarin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8640"/>
            <a:ext cx="2867025" cy="438151"/>
          </a:xfrm>
          <a:prstGeom prst="rect">
            <a:avLst/>
          </a:prstGeom>
          <a:noFill/>
        </p:spPr>
      </p:pic>
      <p:pic>
        <p:nvPicPr>
          <p:cNvPr id="1030" name="Picture 6" descr="http://www.neurosoftware.ro/deals/wp-content/plugins/wp-o-matic/cache/f3433_clarins_canada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57500" cy="1905000"/>
          </a:xfrm>
          <a:prstGeom prst="rect">
            <a:avLst/>
          </a:prstGeom>
          <a:noFill/>
        </p:spPr>
      </p:pic>
      <p:pic>
        <p:nvPicPr>
          <p:cNvPr id="7" name="Picture 2" descr="http://www.clarins.co.za/sites/default/files/image/ttc_bt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08612"/>
            <a:ext cx="3008024" cy="1749388"/>
          </a:xfrm>
          <a:prstGeom prst="rect">
            <a:avLst/>
          </a:prstGeom>
          <a:noFill/>
        </p:spPr>
      </p:pic>
      <p:pic>
        <p:nvPicPr>
          <p:cNvPr id="14" name="Picture 2" descr="http://www.clarins.co.za/sites/default/files/image/ttc_bt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5108612"/>
            <a:ext cx="3096344" cy="1749388"/>
          </a:xfrm>
          <a:prstGeom prst="rect">
            <a:avLst/>
          </a:prstGeom>
          <a:noFill/>
        </p:spPr>
      </p:pic>
      <p:pic>
        <p:nvPicPr>
          <p:cNvPr id="15" name="Picture 2" descr="http://www.clarins.co.za/sites/default/files/image/ttc_bt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5108612"/>
            <a:ext cx="3203848" cy="1749388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411760" y="116632"/>
            <a:ext cx="4032448" cy="1077218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Date:		28-30/01/2011</a:t>
            </a:r>
          </a:p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Times:		10:00-16:00</a:t>
            </a:r>
          </a:p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Store:		Truworths </a:t>
            </a:r>
            <a:r>
              <a:rPr lang="en-US" sz="1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Sandton</a:t>
            </a:r>
            <a:endParaRPr lang="en-US" sz="1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Promoter:	</a:t>
            </a:r>
            <a:r>
              <a:rPr lang="en-US" sz="1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Kabelo</a:t>
            </a:r>
            <a:endParaRPr lang="en-US" sz="16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843808" y="1495048"/>
          <a:ext cx="3888432" cy="1645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52128"/>
                <a:gridCol w="1296144"/>
                <a:gridCol w="1440160"/>
              </a:tblGrid>
              <a:tr h="216024"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Date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Times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Total  Sales</a:t>
                      </a:r>
                      <a:endParaRPr lang="en-ZA" sz="1200" dirty="0"/>
                    </a:p>
                  </a:txBody>
                  <a:tcPr/>
                </a:tc>
              </a:tr>
              <a:tr h="256024"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28 Jan 2011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10:00-16:00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2920.00</a:t>
                      </a:r>
                      <a:endParaRPr lang="en-ZA" sz="1200" dirty="0"/>
                    </a:p>
                  </a:txBody>
                  <a:tcPr/>
                </a:tc>
              </a:tr>
              <a:tr h="224016"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29 Jan</a:t>
                      </a:r>
                      <a:r>
                        <a:rPr lang="en-ZA" sz="1200" baseline="0" dirty="0" smtClean="0"/>
                        <a:t> 2011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10:00-16:00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4149.00</a:t>
                      </a:r>
                      <a:endParaRPr lang="en-ZA" sz="1200" dirty="0"/>
                    </a:p>
                  </a:txBody>
                  <a:tcPr/>
                </a:tc>
              </a:tr>
              <a:tr h="264016"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30 Jan 2011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11:00-15:00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460.00</a:t>
                      </a:r>
                      <a:endParaRPr lang="en-ZA" sz="1200" dirty="0"/>
                    </a:p>
                  </a:txBody>
                  <a:tcPr/>
                </a:tc>
              </a:tr>
              <a:tr h="232008">
                <a:tc>
                  <a:txBody>
                    <a:bodyPr/>
                    <a:lstStyle/>
                    <a:p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200" dirty="0"/>
                    </a:p>
                  </a:txBody>
                  <a:tcPr/>
                </a:tc>
              </a:tr>
              <a:tr h="140568"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Total: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7529.00</a:t>
                      </a:r>
                      <a:endParaRPr lang="en-ZA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larins.co.za/themes/clarin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8640"/>
            <a:ext cx="2867025" cy="438151"/>
          </a:xfrm>
          <a:prstGeom prst="rect">
            <a:avLst/>
          </a:prstGeom>
          <a:noFill/>
        </p:spPr>
      </p:pic>
      <p:pic>
        <p:nvPicPr>
          <p:cNvPr id="1030" name="Picture 6" descr="http://www.neurosoftware.ro/deals/wp-content/plugins/wp-o-matic/cache/f3433_clarins_canada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57500" cy="19050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411760" y="116632"/>
            <a:ext cx="4032448" cy="1077218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Date:		28/01/2011</a:t>
            </a:r>
          </a:p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Times:		10:00-16:00</a:t>
            </a:r>
          </a:p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Store:		Truworths </a:t>
            </a:r>
            <a:r>
              <a:rPr lang="en-US" sz="1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Sandton</a:t>
            </a:r>
            <a:endParaRPr lang="en-US" sz="1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Promoter:	</a:t>
            </a:r>
            <a:r>
              <a:rPr lang="en-US" sz="1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Kabelo</a:t>
            </a:r>
            <a:endParaRPr lang="en-US" sz="16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699792" y="1412776"/>
          <a:ext cx="6096000" cy="4404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9200"/>
                <a:gridCol w="1589112"/>
                <a:gridCol w="1008112"/>
                <a:gridCol w="1060376"/>
                <a:gridCol w="1219200"/>
              </a:tblGrid>
              <a:tr h="216024"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Date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Product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Price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New Customer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Existing Customer</a:t>
                      </a:r>
                      <a:endParaRPr lang="en-ZA" sz="900" dirty="0"/>
                    </a:p>
                  </a:txBody>
                  <a:tcPr/>
                </a:tc>
              </a:tr>
              <a:tr h="131440">
                <a:tc>
                  <a:txBody>
                    <a:bodyPr/>
                    <a:lstStyle/>
                    <a:p>
                      <a:r>
                        <a:rPr lang="en-ZA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 Jan 2011</a:t>
                      </a:r>
                      <a:endParaRPr lang="en-ZA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Super restorative day-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1050.00</a:t>
                      </a:r>
                      <a:br>
                        <a:rPr lang="en-ZA" sz="900" dirty="0" smtClean="0"/>
                      </a:b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90872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Gentle foaming cleanser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240.00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78296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Iris toning lotion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230.00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65720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err="1" smtClean="0"/>
                        <a:t>Gereration</a:t>
                      </a:r>
                      <a:r>
                        <a:rPr lang="en-ZA" sz="900" dirty="0" smtClean="0"/>
                        <a:t> 6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745.00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65720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Extra comfort day 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655.00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53144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100" b="1" i="1" dirty="0" smtClean="0"/>
                        <a:t>Total:</a:t>
                      </a:r>
                      <a:endParaRPr lang="en-ZA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100" b="1" i="1" dirty="0" smtClean="0"/>
                        <a:t>2920.00</a:t>
                      </a:r>
                      <a:endParaRPr lang="en-ZA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</a:tr>
              <a:tr h="212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 Jan 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Multi active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575.00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</a:tr>
              <a:tr h="187424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err="1" smtClean="0"/>
                        <a:t>Multiactive</a:t>
                      </a:r>
                      <a:r>
                        <a:rPr lang="en-ZA" sz="900" dirty="0" smtClean="0"/>
                        <a:t> night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620.00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</a:tr>
              <a:tr h="174848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True radiance foundation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355.00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209128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Wonder volume mascara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215.00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96552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Hydra quench cream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495.00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</a:tr>
              <a:tr h="183976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Hydra quench serum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535.00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</a:tr>
              <a:tr h="158824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Super restorative serum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1354.00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58824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100" b="1" i="1" dirty="0" smtClean="0"/>
                        <a:t>Total:</a:t>
                      </a:r>
                      <a:endParaRPr lang="en-ZA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100" b="1" i="1" dirty="0" smtClean="0"/>
                        <a:t>4149.00</a:t>
                      </a:r>
                      <a:endParaRPr lang="en-ZA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</a:tr>
              <a:tr h="158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 Jan 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Toning lotion</a:t>
                      </a:r>
                      <a:endParaRPr lang="en-ZA" sz="900" b="0" i="0" u="non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230.00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58824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Cleansing milk</a:t>
                      </a:r>
                      <a:endParaRPr lang="en-ZA" sz="900" b="0" i="0" u="non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230.00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58824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100" b="1" i="1" dirty="0" smtClean="0"/>
                        <a:t>Total:</a:t>
                      </a:r>
                      <a:endParaRPr lang="en-ZA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100" b="1" i="1" dirty="0" smtClean="0"/>
                        <a:t>460.00</a:t>
                      </a:r>
                      <a:endParaRPr lang="en-ZA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larins.co.za/themes/clarin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8640"/>
            <a:ext cx="2867025" cy="438151"/>
          </a:xfrm>
          <a:prstGeom prst="rect">
            <a:avLst/>
          </a:prstGeom>
          <a:noFill/>
        </p:spPr>
      </p:pic>
      <p:pic>
        <p:nvPicPr>
          <p:cNvPr id="1030" name="Picture 6" descr="http://www.neurosoftware.ro/deals/wp-content/plugins/wp-o-matic/cache/f3433_clarins_canada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57500" cy="1905000"/>
          </a:xfrm>
          <a:prstGeom prst="rect">
            <a:avLst/>
          </a:prstGeom>
          <a:noFill/>
        </p:spPr>
      </p:pic>
      <p:pic>
        <p:nvPicPr>
          <p:cNvPr id="7" name="Picture 2" descr="http://www.clarins.co.za/sites/default/files/image/ttc_bt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08612"/>
            <a:ext cx="3008024" cy="1749388"/>
          </a:xfrm>
          <a:prstGeom prst="rect">
            <a:avLst/>
          </a:prstGeom>
          <a:noFill/>
        </p:spPr>
      </p:pic>
      <p:pic>
        <p:nvPicPr>
          <p:cNvPr id="14" name="Picture 2" descr="http://www.clarins.co.za/sites/default/files/image/ttc_bt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5108612"/>
            <a:ext cx="3096344" cy="1749388"/>
          </a:xfrm>
          <a:prstGeom prst="rect">
            <a:avLst/>
          </a:prstGeom>
          <a:noFill/>
        </p:spPr>
      </p:pic>
      <p:pic>
        <p:nvPicPr>
          <p:cNvPr id="15" name="Picture 2" descr="http://www.clarins.co.za/sites/default/files/image/ttc_bt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5108612"/>
            <a:ext cx="3203848" cy="1749388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411760" y="116632"/>
            <a:ext cx="4032448" cy="1077218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Date:		29/01/2011</a:t>
            </a:r>
          </a:p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Times:		10:00-16:00</a:t>
            </a:r>
          </a:p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Store:		</a:t>
            </a:r>
            <a:r>
              <a:rPr lang="en-US" sz="1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Stuttafords</a:t>
            </a: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1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Eastgate</a:t>
            </a:r>
            <a:endParaRPr lang="en-US" sz="1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Promoter:	</a:t>
            </a:r>
            <a:r>
              <a:rPr lang="en-US" sz="1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Jannine</a:t>
            </a:r>
            <a:endParaRPr lang="en-US" sz="16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843808" y="1495048"/>
          <a:ext cx="3888432" cy="1645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52128"/>
                <a:gridCol w="1296144"/>
                <a:gridCol w="1440160"/>
              </a:tblGrid>
              <a:tr h="216024"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Date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Times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Total  Sales</a:t>
                      </a:r>
                      <a:endParaRPr lang="en-ZA" sz="1200" dirty="0"/>
                    </a:p>
                  </a:txBody>
                  <a:tcPr/>
                </a:tc>
              </a:tr>
              <a:tr h="256024"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28 Jan 2011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10:00-16:00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200" dirty="0"/>
                    </a:p>
                  </a:txBody>
                  <a:tcPr/>
                </a:tc>
              </a:tr>
              <a:tr h="224016"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29 Jan</a:t>
                      </a:r>
                      <a:r>
                        <a:rPr lang="en-ZA" sz="1200" baseline="0" dirty="0" smtClean="0"/>
                        <a:t> 2011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10:00-16:00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200" dirty="0"/>
                    </a:p>
                  </a:txBody>
                  <a:tcPr/>
                </a:tc>
              </a:tr>
              <a:tr h="264016"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30 Jan 2011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11:00-15:00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200" dirty="0"/>
                    </a:p>
                  </a:txBody>
                  <a:tcPr/>
                </a:tc>
              </a:tr>
              <a:tr h="232008">
                <a:tc>
                  <a:txBody>
                    <a:bodyPr/>
                    <a:lstStyle/>
                    <a:p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200" dirty="0"/>
                    </a:p>
                  </a:txBody>
                  <a:tcPr/>
                </a:tc>
              </a:tr>
              <a:tr h="140568"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Total: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251520" y="4149080"/>
            <a:ext cx="8892480" cy="3385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Feedback on promotion:	</a:t>
            </a:r>
            <a:endParaRPr lang="en-US" sz="16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larins.co.za/themes/clarin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8640"/>
            <a:ext cx="2867025" cy="438151"/>
          </a:xfrm>
          <a:prstGeom prst="rect">
            <a:avLst/>
          </a:prstGeom>
          <a:noFill/>
        </p:spPr>
      </p:pic>
      <p:pic>
        <p:nvPicPr>
          <p:cNvPr id="1030" name="Picture 6" descr="http://www.neurosoftware.ro/deals/wp-content/plugins/wp-o-matic/cache/f3433_clarins_canada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57500" cy="19050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411760" y="116632"/>
            <a:ext cx="4032448" cy="1077218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Date:		29/01/2011</a:t>
            </a:r>
          </a:p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Times:		10:00-16:00</a:t>
            </a:r>
          </a:p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Store:		</a:t>
            </a:r>
            <a:r>
              <a:rPr lang="en-US" sz="1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Stuttafords</a:t>
            </a: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1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Eastgate</a:t>
            </a:r>
            <a:endParaRPr lang="en-US" sz="1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Promoter:	</a:t>
            </a:r>
            <a:r>
              <a:rPr lang="en-US" sz="1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Janinne</a:t>
            </a:r>
            <a:endParaRPr lang="en-US" sz="16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771800" y="1484784"/>
          <a:ext cx="6096000" cy="2636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9200"/>
                <a:gridCol w="1589112"/>
                <a:gridCol w="1008112"/>
                <a:gridCol w="1060376"/>
                <a:gridCol w="1219200"/>
              </a:tblGrid>
              <a:tr h="216024"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Date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Product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Price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New Customer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Existing Customer</a:t>
                      </a:r>
                      <a:endParaRPr lang="en-ZA" sz="900" dirty="0"/>
                    </a:p>
                  </a:txBody>
                  <a:tcPr/>
                </a:tc>
              </a:tr>
              <a:tr h="131440">
                <a:tc>
                  <a:txBody>
                    <a:bodyPr/>
                    <a:lstStyle/>
                    <a:p>
                      <a:r>
                        <a:rPr lang="en-ZA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 </a:t>
                      </a:r>
                      <a:r>
                        <a:rPr lang="en-ZA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Jan 2011</a:t>
                      </a:r>
                      <a:endParaRPr lang="en-ZA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Hydra Quench</a:t>
                      </a:r>
                      <a:r>
                        <a:rPr lang="en-ZA" sz="900" baseline="0" dirty="0" smtClean="0"/>
                        <a:t> cream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495.00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90872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Hydra Quench mask 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395.00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78296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Body firming cream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495.00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</a:tr>
              <a:tr h="165720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High Def Body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460.00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65720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Sun Care cream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310.00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</a:tr>
              <a:tr h="153144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b="0" i="0" dirty="0" smtClean="0"/>
                        <a:t>Eye Mono 9</a:t>
                      </a:r>
                      <a:endParaRPr lang="en-ZA" sz="9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b="0" i="0" dirty="0" smtClean="0"/>
                        <a:t>195.00</a:t>
                      </a:r>
                      <a:endParaRPr lang="en-ZA" sz="9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b="0" i="0" dirty="0" smtClean="0"/>
                        <a:t>Y</a:t>
                      </a:r>
                      <a:endParaRPr lang="en-ZA" sz="900" b="0" i="0" dirty="0"/>
                    </a:p>
                  </a:txBody>
                  <a:tcPr/>
                </a:tc>
              </a:tr>
              <a:tr h="212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1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Gentle Foaming Cleanser</a:t>
                      </a:r>
                      <a:endParaRPr lang="en-ZA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240.00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</a:tr>
              <a:tr h="187424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Extra Firming Day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655.00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</a:tr>
              <a:tr h="174848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</a:tr>
              <a:tr h="209128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1" i="1" dirty="0" smtClean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300" b="1" i="1" dirty="0" smtClean="0"/>
                        <a:t>3245.00</a:t>
                      </a:r>
                      <a:endParaRPr lang="en-ZA" sz="13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larins.co.za/themes/clarin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8640"/>
            <a:ext cx="2867025" cy="438151"/>
          </a:xfrm>
          <a:prstGeom prst="rect">
            <a:avLst/>
          </a:prstGeom>
          <a:noFill/>
        </p:spPr>
      </p:pic>
      <p:pic>
        <p:nvPicPr>
          <p:cNvPr id="1030" name="Picture 6" descr="http://www.neurosoftware.ro/deals/wp-content/plugins/wp-o-matic/cache/f3433_clarins_canada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57500" cy="1905000"/>
          </a:xfrm>
          <a:prstGeom prst="rect">
            <a:avLst/>
          </a:prstGeom>
          <a:noFill/>
        </p:spPr>
      </p:pic>
      <p:pic>
        <p:nvPicPr>
          <p:cNvPr id="1026" name="Picture 2" descr="C:\Users\Jan Basson\Desktop\Current Events\Clarins Time to Choose\IMG_02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60648"/>
            <a:ext cx="3048000" cy="40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Jan Basson\Desktop\Current Events\Clarins Time to Choose\IMG_02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564904"/>
            <a:ext cx="2777970" cy="3703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Jan Basson\Desktop\Current Events\Clarins Time to Choose\IMG_02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284984"/>
            <a:ext cx="4064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larins.co.za/themes/clarin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8640"/>
            <a:ext cx="2867025" cy="438151"/>
          </a:xfrm>
          <a:prstGeom prst="rect">
            <a:avLst/>
          </a:prstGeom>
          <a:noFill/>
        </p:spPr>
      </p:pic>
      <p:pic>
        <p:nvPicPr>
          <p:cNvPr id="1030" name="Picture 6" descr="http://www.neurosoftware.ro/deals/wp-content/plugins/wp-o-matic/cache/f3433_clarins_canada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57500" cy="1905000"/>
          </a:xfrm>
          <a:prstGeom prst="rect">
            <a:avLst/>
          </a:prstGeom>
          <a:noFill/>
        </p:spPr>
      </p:pic>
      <p:pic>
        <p:nvPicPr>
          <p:cNvPr id="2" name="Picture 4" descr="C:\Users\Jan Basson\Desktop\Current Events\Clarins Time to Choose\IMG_02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60648"/>
            <a:ext cx="3048000" cy="40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Jan Basson\Desktop\Current Events\Clarins Time to Choose\IMG_02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564904"/>
            <a:ext cx="3048000" cy="40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Jan Basson\Desktop\Current Events\Clarins Time to Choose\IMG_02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429000"/>
            <a:ext cx="4064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tx1"/>
            </a:gs>
            <a:gs pos="100000">
              <a:schemeClr val="bg1"/>
            </a:gs>
            <a:gs pos="74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139952" y="2636912"/>
            <a:ext cx="1224136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&amp;</a:t>
            </a:r>
          </a:p>
        </p:txBody>
      </p:sp>
      <p:pic>
        <p:nvPicPr>
          <p:cNvPr id="6146" name="Picture 2" descr="C:\Users\Jan Basson\Desktop\Current Events\VanElli Facebook\Picture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283969" cy="1940495"/>
          </a:xfrm>
          <a:prstGeom prst="rect">
            <a:avLst/>
          </a:prstGeom>
          <a:noFill/>
        </p:spPr>
      </p:pic>
      <p:pic>
        <p:nvPicPr>
          <p:cNvPr id="16" name="Picture 4" descr="http://www.clarins.co.za/themes/clarin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5805264"/>
            <a:ext cx="5182999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larins.co.za/themes/clarin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8640"/>
            <a:ext cx="2867025" cy="438151"/>
          </a:xfrm>
          <a:prstGeom prst="rect">
            <a:avLst/>
          </a:prstGeom>
          <a:noFill/>
        </p:spPr>
      </p:pic>
      <p:pic>
        <p:nvPicPr>
          <p:cNvPr id="1030" name="Picture 6" descr="http://www.neurosoftware.ro/deals/wp-content/plugins/wp-o-matic/cache/f3433_clarins_canada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57500" cy="1905000"/>
          </a:xfrm>
          <a:prstGeom prst="rect">
            <a:avLst/>
          </a:prstGeom>
          <a:noFill/>
        </p:spPr>
      </p:pic>
      <p:pic>
        <p:nvPicPr>
          <p:cNvPr id="7" name="Picture 2" descr="http://www.clarins.co.za/sites/default/files/image/ttc_bt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08612"/>
            <a:ext cx="3008024" cy="1749388"/>
          </a:xfrm>
          <a:prstGeom prst="rect">
            <a:avLst/>
          </a:prstGeom>
          <a:noFill/>
        </p:spPr>
      </p:pic>
      <p:pic>
        <p:nvPicPr>
          <p:cNvPr id="14" name="Picture 2" descr="http://www.clarins.co.za/sites/default/files/image/ttc_bt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5108612"/>
            <a:ext cx="3096344" cy="1749388"/>
          </a:xfrm>
          <a:prstGeom prst="rect">
            <a:avLst/>
          </a:prstGeom>
          <a:noFill/>
        </p:spPr>
      </p:pic>
      <p:pic>
        <p:nvPicPr>
          <p:cNvPr id="15" name="Picture 2" descr="http://www.clarins.co.za/sites/default/files/image/ttc_bt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5108612"/>
            <a:ext cx="3203848" cy="1749388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411760" y="116632"/>
            <a:ext cx="4032448" cy="1077218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Date:		28-30/01/2011</a:t>
            </a:r>
          </a:p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Times:		10:00-16:00</a:t>
            </a:r>
          </a:p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Store:		Truworths Eastgate</a:t>
            </a:r>
          </a:p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Promoter:	Carrianne</a:t>
            </a:r>
            <a:r>
              <a:rPr lang="en-US" sz="1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843808" y="1628800"/>
          <a:ext cx="3888432" cy="1645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52128"/>
                <a:gridCol w="1296144"/>
                <a:gridCol w="1440160"/>
              </a:tblGrid>
              <a:tr h="216024"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Date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Times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Total  Sales</a:t>
                      </a:r>
                      <a:endParaRPr lang="en-ZA" sz="1200" dirty="0"/>
                    </a:p>
                  </a:txBody>
                  <a:tcPr/>
                </a:tc>
              </a:tr>
              <a:tr h="256024"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28 Jan 2011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10:00-16:00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7480.00</a:t>
                      </a:r>
                      <a:endParaRPr lang="en-ZA" sz="1200" dirty="0"/>
                    </a:p>
                  </a:txBody>
                  <a:tcPr/>
                </a:tc>
              </a:tr>
              <a:tr h="224016"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29 Jan</a:t>
                      </a:r>
                      <a:r>
                        <a:rPr lang="en-ZA" sz="1200" baseline="0" dirty="0" smtClean="0"/>
                        <a:t> 2011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10:00-16:00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8330.00</a:t>
                      </a:r>
                      <a:endParaRPr lang="en-ZA" sz="1200" dirty="0"/>
                    </a:p>
                  </a:txBody>
                  <a:tcPr/>
                </a:tc>
              </a:tr>
              <a:tr h="264016"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30 Jan 2011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11:00-15:00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4080.00</a:t>
                      </a:r>
                      <a:endParaRPr lang="en-ZA" sz="1200" dirty="0"/>
                    </a:p>
                  </a:txBody>
                  <a:tcPr/>
                </a:tc>
              </a:tr>
              <a:tr h="232008">
                <a:tc>
                  <a:txBody>
                    <a:bodyPr/>
                    <a:lstStyle/>
                    <a:p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200" dirty="0"/>
                    </a:p>
                  </a:txBody>
                  <a:tcPr/>
                </a:tc>
              </a:tr>
              <a:tr h="272008"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Total: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19</a:t>
                      </a:r>
                      <a:r>
                        <a:rPr lang="en-ZA" sz="1200" baseline="0" dirty="0" smtClean="0"/>
                        <a:t> </a:t>
                      </a:r>
                      <a:r>
                        <a:rPr lang="en-ZA" sz="1200" dirty="0" smtClean="0"/>
                        <a:t>890.00</a:t>
                      </a:r>
                      <a:endParaRPr lang="en-ZA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251520" y="3717032"/>
            <a:ext cx="889248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Feedback on promotion:	</a:t>
            </a:r>
            <a:r>
              <a:rPr lang="en-US" sz="1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 least 1/3 of the customers that came in on Friday did not know that 			they would be buying in promotion time and receiving gifts.</a:t>
            </a:r>
          </a:p>
          <a:p>
            <a:endParaRPr lang="en-US" sz="16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1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		Saturday went very well and Sunday proofed to be a quiet day across 			all counters.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larins.co.za/themes/clarin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8640"/>
            <a:ext cx="2867025" cy="438151"/>
          </a:xfrm>
          <a:prstGeom prst="rect">
            <a:avLst/>
          </a:prstGeom>
          <a:noFill/>
        </p:spPr>
      </p:pic>
      <p:pic>
        <p:nvPicPr>
          <p:cNvPr id="1030" name="Picture 6" descr="http://www.neurosoftware.ro/deals/wp-content/plugins/wp-o-matic/cache/f3433_clarins_canada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57500" cy="19050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411760" y="116632"/>
            <a:ext cx="4032448" cy="1077218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Date:		28/01/2011</a:t>
            </a:r>
          </a:p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Times:		10:00-16:00</a:t>
            </a:r>
          </a:p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Store:		Truworths Eastgate</a:t>
            </a:r>
          </a:p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Promoter:	Carrianne</a:t>
            </a:r>
            <a:r>
              <a:rPr lang="en-US" sz="1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699792" y="1412776"/>
          <a:ext cx="6096000" cy="4160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9200"/>
                <a:gridCol w="1373088"/>
                <a:gridCol w="1065312"/>
                <a:gridCol w="1219200"/>
                <a:gridCol w="1219200"/>
              </a:tblGrid>
              <a:tr h="216024"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Date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Product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Price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New Customer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Existing Customer</a:t>
                      </a:r>
                      <a:endParaRPr lang="en-ZA" sz="900" dirty="0"/>
                    </a:p>
                  </a:txBody>
                  <a:tcPr/>
                </a:tc>
              </a:tr>
              <a:tr h="203448"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28 Jan 2011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Hydra</a:t>
                      </a:r>
                      <a:r>
                        <a:rPr lang="en-ZA" sz="900" baseline="0" dirty="0" smtClean="0"/>
                        <a:t> Q Cream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495.00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90872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Hydra</a:t>
                      </a:r>
                      <a:r>
                        <a:rPr lang="en-ZA" sz="900" baseline="0" dirty="0" smtClean="0"/>
                        <a:t> Q Cream</a:t>
                      </a:r>
                      <a:endParaRPr lang="en-ZA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495.00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78296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Instant</a:t>
                      </a:r>
                      <a:r>
                        <a:rPr lang="en-ZA" sz="900" baseline="0" dirty="0" smtClean="0"/>
                        <a:t> Smooth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340.00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65720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Super Rest Decol.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875.00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53144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Iris</a:t>
                      </a:r>
                      <a:r>
                        <a:rPr lang="en-ZA" sz="900" baseline="0" dirty="0" smtClean="0"/>
                        <a:t> Toning Lotion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230.00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212576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Younger Longer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1100.00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200000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Extra Firming </a:t>
                      </a:r>
                      <a:r>
                        <a:rPr lang="en-ZA" sz="900" baseline="0" dirty="0" smtClean="0"/>
                        <a:t> Day </a:t>
                      </a:r>
                      <a:r>
                        <a:rPr lang="en-ZA" sz="900" dirty="0" smtClean="0"/>
                        <a:t>Cream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655.00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87424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Gentle Foaming</a:t>
                      </a:r>
                      <a:r>
                        <a:rPr lang="en-ZA" sz="900" baseline="0" dirty="0" smtClean="0"/>
                        <a:t> Cleanser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240.00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74848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Gloss appeal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165.00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</a:tr>
              <a:tr h="162272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Everlasting Foundation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335.00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221704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Wonder Perfect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213.00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</a:tr>
              <a:tr h="209128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Delicious Self Tan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355.00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</a:tr>
              <a:tr h="196552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Eye Revive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365.00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83976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1 Step cleanser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285.00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71400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Super Rest Serum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1050.00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58824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Body Concentrate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240.00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218256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b="1" i="1" dirty="0" smtClean="0"/>
                        <a:t>Total:</a:t>
                      </a:r>
                      <a:endParaRPr lang="en-ZA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b="1" i="1" dirty="0" smtClean="0"/>
                        <a:t>7480.00</a:t>
                      </a:r>
                      <a:endParaRPr lang="en-ZA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larins.co.za/themes/clarin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8640"/>
            <a:ext cx="2867025" cy="438151"/>
          </a:xfrm>
          <a:prstGeom prst="rect">
            <a:avLst/>
          </a:prstGeom>
          <a:noFill/>
        </p:spPr>
      </p:pic>
      <p:pic>
        <p:nvPicPr>
          <p:cNvPr id="1030" name="Picture 6" descr="http://www.neurosoftware.ro/deals/wp-content/plugins/wp-o-matic/cache/f3433_clarins_canada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57500" cy="19050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411760" y="116632"/>
            <a:ext cx="4032448" cy="1077218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Date:		29/01/2011</a:t>
            </a:r>
          </a:p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Times:		10:00-16:00</a:t>
            </a:r>
          </a:p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Store:		Truworths Eastgate</a:t>
            </a:r>
          </a:p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Promoter:	Carrianne</a:t>
            </a:r>
            <a:r>
              <a:rPr lang="en-US" sz="1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699792" y="1412776"/>
          <a:ext cx="6096000" cy="4846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9200"/>
                <a:gridCol w="1373088"/>
                <a:gridCol w="1065312"/>
                <a:gridCol w="1219200"/>
                <a:gridCol w="1219200"/>
              </a:tblGrid>
              <a:tr h="216024"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Date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Product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Price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New Customer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Existing Customer</a:t>
                      </a:r>
                      <a:endParaRPr lang="en-ZA" sz="900" dirty="0"/>
                    </a:p>
                  </a:txBody>
                  <a:tcPr/>
                </a:tc>
              </a:tr>
              <a:tr h="203448"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29 Jan 2011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Hydra</a:t>
                      </a:r>
                      <a:r>
                        <a:rPr lang="en-ZA" sz="900" baseline="0" dirty="0" smtClean="0"/>
                        <a:t> Q Cream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495.00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90872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Iris</a:t>
                      </a:r>
                      <a:r>
                        <a:rPr lang="en-ZA" sz="900" baseline="0" dirty="0" smtClean="0"/>
                        <a:t> Toning Lotion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230.00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78296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Instant</a:t>
                      </a:r>
                      <a:r>
                        <a:rPr lang="en-ZA" sz="900" baseline="0" dirty="0" smtClean="0"/>
                        <a:t> Smooth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340.00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65720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Gentle Foaming</a:t>
                      </a:r>
                      <a:r>
                        <a:rPr lang="en-ZA" sz="900" baseline="0" dirty="0" smtClean="0"/>
                        <a:t> Cleanser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240.00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53144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Iris</a:t>
                      </a:r>
                      <a:r>
                        <a:rPr lang="en-ZA" sz="900" baseline="0" dirty="0" smtClean="0"/>
                        <a:t> Toning Lotion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230.00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212576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Gentle Exfoliater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330.00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200000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Extra Firming </a:t>
                      </a:r>
                      <a:r>
                        <a:rPr lang="en-ZA" sz="900" baseline="0" dirty="0" smtClean="0"/>
                        <a:t> Day </a:t>
                      </a:r>
                      <a:r>
                        <a:rPr lang="en-ZA" sz="900" dirty="0" smtClean="0"/>
                        <a:t>Cream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655.00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87424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Gentle Foaming</a:t>
                      </a:r>
                      <a:r>
                        <a:rPr lang="en-ZA" sz="900" baseline="0" dirty="0" smtClean="0"/>
                        <a:t> Cleanser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240.00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74848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True Radiance 69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335.00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62272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Gentle Night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530.00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221704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Fix Make up 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260.00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</a:tr>
              <a:tr h="209128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Bright Plus day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550.00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96552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Bright P</a:t>
                      </a:r>
                      <a:r>
                        <a:rPr lang="en-ZA" sz="900" baseline="0" dirty="0" smtClean="0"/>
                        <a:t> Serum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680.00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83976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Bright P</a:t>
                      </a:r>
                      <a:r>
                        <a:rPr lang="en-ZA" sz="900" baseline="0" dirty="0" smtClean="0"/>
                        <a:t> Serum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680.00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71400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Pure Melt</a:t>
                      </a:r>
                      <a:r>
                        <a:rPr lang="en-ZA" sz="900" baseline="0" dirty="0" smtClean="0"/>
                        <a:t> C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295.00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</a:tr>
              <a:tr h="158824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Moisture</a:t>
                      </a:r>
                      <a:r>
                        <a:rPr lang="en-ZA" sz="900" baseline="0" dirty="0" smtClean="0"/>
                        <a:t> Balm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385.00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</a:tr>
              <a:tr h="158824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Extra Firming eye C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495.00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58824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Bright P</a:t>
                      </a:r>
                      <a:r>
                        <a:rPr lang="en-ZA" sz="900" baseline="0" dirty="0" smtClean="0"/>
                        <a:t> Serum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680.00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58824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UV 40 Protection Plus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450.00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218256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b="1" i="1" dirty="0" smtClean="0"/>
                        <a:t>Total:</a:t>
                      </a:r>
                      <a:endParaRPr lang="en-ZA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b="1" i="1" dirty="0" smtClean="0"/>
                        <a:t>8330.00</a:t>
                      </a:r>
                      <a:endParaRPr lang="en-ZA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larins.co.za/themes/clarin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8640"/>
            <a:ext cx="2867025" cy="438151"/>
          </a:xfrm>
          <a:prstGeom prst="rect">
            <a:avLst/>
          </a:prstGeom>
          <a:noFill/>
        </p:spPr>
      </p:pic>
      <p:pic>
        <p:nvPicPr>
          <p:cNvPr id="1030" name="Picture 6" descr="http://www.neurosoftware.ro/deals/wp-content/plugins/wp-o-matic/cache/f3433_clarins_canada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57500" cy="19050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411760" y="116632"/>
            <a:ext cx="4032448" cy="1077218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Date:		30/01/2011</a:t>
            </a:r>
          </a:p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Times:		10:00-16:00</a:t>
            </a:r>
          </a:p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Store:		Truworths Eastgate</a:t>
            </a:r>
          </a:p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Promoter:	Carrianne</a:t>
            </a:r>
            <a:r>
              <a:rPr lang="en-US" sz="1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699792" y="1412776"/>
          <a:ext cx="6096000" cy="2560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9200"/>
                <a:gridCol w="1373088"/>
                <a:gridCol w="1065312"/>
                <a:gridCol w="1219200"/>
                <a:gridCol w="1219200"/>
              </a:tblGrid>
              <a:tr h="216024"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Date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Product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Price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New Customer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Existing Customer</a:t>
                      </a:r>
                      <a:endParaRPr lang="en-ZA" sz="900" dirty="0"/>
                    </a:p>
                  </a:txBody>
                  <a:tcPr/>
                </a:tc>
              </a:tr>
              <a:tr h="203448"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30 Jan 2011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Extra Firming Night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680.00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90872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Relax Body 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440.00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78296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Everlasting F109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335.00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65720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Everlasting F109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335.00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53144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Eye Contour Balm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370.00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212576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Extra Firming Eye Cream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495.00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200000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Multi Active Day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575.00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</a:tr>
              <a:tr h="187424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Eye Contour Balm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370.00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</a:tr>
              <a:tr h="174848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Bust Beauty Gel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480.00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</a:tr>
              <a:tr h="218256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b="1" i="1" dirty="0" smtClean="0"/>
                        <a:t>Total:</a:t>
                      </a:r>
                      <a:endParaRPr lang="en-ZA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b="1" i="1" dirty="0" smtClean="0"/>
                        <a:t>4080.00</a:t>
                      </a:r>
                      <a:endParaRPr lang="en-ZA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larins.co.za/themes/clarin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8640"/>
            <a:ext cx="2867025" cy="438151"/>
          </a:xfrm>
          <a:prstGeom prst="rect">
            <a:avLst/>
          </a:prstGeom>
          <a:noFill/>
        </p:spPr>
      </p:pic>
      <p:pic>
        <p:nvPicPr>
          <p:cNvPr id="1030" name="Picture 6" descr="http://www.neurosoftware.ro/deals/wp-content/plugins/wp-o-matic/cache/f3433_clarins_canada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57500" cy="1905000"/>
          </a:xfrm>
          <a:prstGeom prst="rect">
            <a:avLst/>
          </a:prstGeom>
          <a:noFill/>
        </p:spPr>
      </p:pic>
      <p:pic>
        <p:nvPicPr>
          <p:cNvPr id="7" name="Picture 2" descr="http://www.clarins.co.za/sites/default/files/image/ttc_bt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08612"/>
            <a:ext cx="3008024" cy="1749388"/>
          </a:xfrm>
          <a:prstGeom prst="rect">
            <a:avLst/>
          </a:prstGeom>
          <a:noFill/>
        </p:spPr>
      </p:pic>
      <p:pic>
        <p:nvPicPr>
          <p:cNvPr id="14" name="Picture 2" descr="http://www.clarins.co.za/sites/default/files/image/ttc_bt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5108612"/>
            <a:ext cx="3096344" cy="1749388"/>
          </a:xfrm>
          <a:prstGeom prst="rect">
            <a:avLst/>
          </a:prstGeom>
          <a:noFill/>
        </p:spPr>
      </p:pic>
      <p:pic>
        <p:nvPicPr>
          <p:cNvPr id="15" name="Picture 2" descr="http://www.clarins.co.za/sites/default/files/image/ttc_bt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5108612"/>
            <a:ext cx="3203848" cy="1749388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411760" y="116632"/>
            <a:ext cx="4032448" cy="1077218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Date:		28-30/01/2011</a:t>
            </a:r>
          </a:p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Times:		10:00-16:00</a:t>
            </a:r>
          </a:p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Store:		Truworths Clearwater</a:t>
            </a:r>
          </a:p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Promoter:	Selinah</a:t>
            </a:r>
            <a:r>
              <a:rPr lang="en-US" sz="1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843808" y="1495048"/>
          <a:ext cx="3888432" cy="1645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52128"/>
                <a:gridCol w="1296144"/>
                <a:gridCol w="1440160"/>
              </a:tblGrid>
              <a:tr h="216024"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Date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Times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Total  Sales</a:t>
                      </a:r>
                      <a:endParaRPr lang="en-ZA" sz="1200" dirty="0"/>
                    </a:p>
                  </a:txBody>
                  <a:tcPr/>
                </a:tc>
              </a:tr>
              <a:tr h="256024"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28 Jan 2011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10:00-16:00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1918.00</a:t>
                      </a:r>
                      <a:endParaRPr lang="en-ZA" sz="1200" dirty="0"/>
                    </a:p>
                  </a:txBody>
                  <a:tcPr/>
                </a:tc>
              </a:tr>
              <a:tr h="224016"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29 Jan</a:t>
                      </a:r>
                      <a:r>
                        <a:rPr lang="en-ZA" sz="1200" baseline="0" dirty="0" smtClean="0"/>
                        <a:t> 2011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10:00-16:00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4095.00</a:t>
                      </a:r>
                      <a:endParaRPr lang="en-ZA" sz="1200" dirty="0"/>
                    </a:p>
                  </a:txBody>
                  <a:tcPr/>
                </a:tc>
              </a:tr>
              <a:tr h="264016"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30 Jan 2011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11:00-15:00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1320.00</a:t>
                      </a:r>
                      <a:endParaRPr lang="en-ZA" sz="1200" dirty="0"/>
                    </a:p>
                  </a:txBody>
                  <a:tcPr/>
                </a:tc>
              </a:tr>
              <a:tr h="232008">
                <a:tc>
                  <a:txBody>
                    <a:bodyPr/>
                    <a:lstStyle/>
                    <a:p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200" dirty="0"/>
                    </a:p>
                  </a:txBody>
                  <a:tcPr/>
                </a:tc>
              </a:tr>
              <a:tr h="140568"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Total: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7333.00</a:t>
                      </a:r>
                      <a:endParaRPr lang="en-ZA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251520" y="3717032"/>
            <a:ext cx="889248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Feedback on promotion:	</a:t>
            </a:r>
            <a:r>
              <a:rPr lang="en-US" sz="1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Total of 6 customers over the 3 days changed from other houses to 			Clarins.</a:t>
            </a:r>
          </a:p>
          <a:p>
            <a:endParaRPr lang="en-US" sz="16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1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		Customers commented that it was a good offer and they appreciated 			the sizes.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larins.co.za/themes/clarin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8640"/>
            <a:ext cx="2867025" cy="438151"/>
          </a:xfrm>
          <a:prstGeom prst="rect">
            <a:avLst/>
          </a:prstGeom>
          <a:noFill/>
        </p:spPr>
      </p:pic>
      <p:pic>
        <p:nvPicPr>
          <p:cNvPr id="1030" name="Picture 6" descr="http://www.neurosoftware.ro/deals/wp-content/plugins/wp-o-matic/cache/f3433_clarins_canada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57500" cy="19050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411760" y="116632"/>
            <a:ext cx="4032448" cy="1077218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Date:		28/01/2011</a:t>
            </a:r>
          </a:p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Times:		10:00-16:00</a:t>
            </a:r>
          </a:p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Store:		Truworths Clearwater</a:t>
            </a:r>
          </a:p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Promoter:	Selinah</a:t>
            </a:r>
            <a:r>
              <a:rPr lang="en-US" sz="1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699792" y="1412776"/>
          <a:ext cx="6096000" cy="5212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9200"/>
                <a:gridCol w="1373088"/>
                <a:gridCol w="1065312"/>
                <a:gridCol w="1219200"/>
                <a:gridCol w="1219200"/>
              </a:tblGrid>
              <a:tr h="216024"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Date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Product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Price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New Customer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Existing Customer</a:t>
                      </a:r>
                      <a:endParaRPr lang="en-ZA" sz="900" dirty="0"/>
                    </a:p>
                  </a:txBody>
                  <a:tcPr/>
                </a:tc>
              </a:tr>
              <a:tr h="203448">
                <a:tc>
                  <a:txBody>
                    <a:bodyPr/>
                    <a:lstStyle/>
                    <a:p>
                      <a:r>
                        <a:rPr lang="en-ZA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 Jan 2011</a:t>
                      </a:r>
                      <a:endParaRPr lang="en-ZA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Super Rest Eye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700.00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90872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Extra</a:t>
                      </a:r>
                      <a:r>
                        <a:rPr lang="en-ZA" sz="900" baseline="0" dirty="0" smtClean="0"/>
                        <a:t> firming</a:t>
                      </a:r>
                      <a:r>
                        <a:rPr lang="en-ZA" sz="900" dirty="0" smtClean="0"/>
                        <a:t> Foundation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350.00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</a:tr>
              <a:tr h="178296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Wonder Perfect mascara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213.00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</a:tr>
              <a:tr h="165720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Extra Firming </a:t>
                      </a:r>
                      <a:r>
                        <a:rPr lang="en-ZA" sz="900" baseline="0" dirty="0" smtClean="0"/>
                        <a:t> Day </a:t>
                      </a:r>
                      <a:r>
                        <a:rPr lang="en-ZA" sz="900" dirty="0" smtClean="0"/>
                        <a:t>Cream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655.00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</a:tr>
              <a:tr h="153144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100" b="1" i="1" dirty="0" smtClean="0"/>
                        <a:t>Total:</a:t>
                      </a:r>
                      <a:endParaRPr lang="en-ZA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100" b="1" i="1" dirty="0" smtClean="0"/>
                        <a:t>1918.00</a:t>
                      </a:r>
                      <a:endParaRPr lang="en-ZA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212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 Jan 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Extra Firming </a:t>
                      </a:r>
                      <a:r>
                        <a:rPr lang="en-ZA" sz="900" baseline="0" dirty="0" smtClean="0"/>
                        <a:t> Day </a:t>
                      </a:r>
                      <a:r>
                        <a:rPr lang="en-ZA" sz="900" dirty="0" smtClean="0"/>
                        <a:t>Cream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655.00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87424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Blush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320.00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74848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Hydra Q day cream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495.00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</a:tr>
              <a:tr h="209128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Mascara set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215.00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</a:tr>
              <a:tr h="196552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M/A day cream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575.00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83976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Face oil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450.00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58824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Radiant Mask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320.00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58824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Body shaping suppl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495.00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</a:tr>
              <a:tr h="158824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Tinted</a:t>
                      </a:r>
                      <a:r>
                        <a:rPr lang="en-ZA" sz="900" baseline="0" dirty="0" smtClean="0"/>
                        <a:t> moisturiser 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355.00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58824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Mascara set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215.00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58824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100" b="1" i="1" dirty="0" smtClean="0"/>
                        <a:t>Total:</a:t>
                      </a:r>
                      <a:endParaRPr lang="en-ZA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100" b="1" i="1" dirty="0" smtClean="0"/>
                        <a:t>4095.00</a:t>
                      </a:r>
                      <a:endParaRPr lang="en-ZA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58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 Jan 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One step cleanser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275.00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</a:tr>
              <a:tr h="158824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Treatment oil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450.00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58824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Beauty Flash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365.00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58824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Toner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230.00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58824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100" b="1" i="1" dirty="0" smtClean="0"/>
                        <a:t>Total:</a:t>
                      </a:r>
                      <a:endParaRPr lang="en-ZA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100" b="1" i="1" dirty="0" smtClean="0"/>
                        <a:t>1320.00</a:t>
                      </a:r>
                      <a:endParaRPr lang="en-ZA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larins.co.za/themes/clarin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8640"/>
            <a:ext cx="2867025" cy="438151"/>
          </a:xfrm>
          <a:prstGeom prst="rect">
            <a:avLst/>
          </a:prstGeom>
          <a:noFill/>
        </p:spPr>
      </p:pic>
      <p:pic>
        <p:nvPicPr>
          <p:cNvPr id="1030" name="Picture 6" descr="http://www.neurosoftware.ro/deals/wp-content/plugins/wp-o-matic/cache/f3433_clarins_canada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57500" cy="1905000"/>
          </a:xfrm>
          <a:prstGeom prst="rect">
            <a:avLst/>
          </a:prstGeom>
          <a:noFill/>
        </p:spPr>
      </p:pic>
      <p:pic>
        <p:nvPicPr>
          <p:cNvPr id="7" name="Picture 2" descr="http://www.clarins.co.za/sites/default/files/image/ttc_bt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08612"/>
            <a:ext cx="3008024" cy="1749388"/>
          </a:xfrm>
          <a:prstGeom prst="rect">
            <a:avLst/>
          </a:prstGeom>
          <a:noFill/>
        </p:spPr>
      </p:pic>
      <p:pic>
        <p:nvPicPr>
          <p:cNvPr id="14" name="Picture 2" descr="http://www.clarins.co.za/sites/default/files/image/ttc_bt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5108612"/>
            <a:ext cx="3096344" cy="1749388"/>
          </a:xfrm>
          <a:prstGeom prst="rect">
            <a:avLst/>
          </a:prstGeom>
          <a:noFill/>
        </p:spPr>
      </p:pic>
      <p:pic>
        <p:nvPicPr>
          <p:cNvPr id="15" name="Picture 2" descr="http://www.clarins.co.za/sites/default/files/image/ttc_bt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5108612"/>
            <a:ext cx="3203848" cy="1749388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411760" y="116632"/>
            <a:ext cx="4032448" cy="1077218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Date:		28-30/01/2011</a:t>
            </a:r>
          </a:p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Times:		10:00-16:00</a:t>
            </a:r>
          </a:p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Store:		Truworths Brooklyn</a:t>
            </a:r>
          </a:p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Promoter:	Portia</a:t>
            </a:r>
            <a:r>
              <a:rPr lang="en-US" sz="1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843808" y="1495048"/>
          <a:ext cx="3888432" cy="1645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52128"/>
                <a:gridCol w="1296144"/>
                <a:gridCol w="1440160"/>
              </a:tblGrid>
              <a:tr h="216024"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Date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Times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Total  Sales</a:t>
                      </a:r>
                      <a:endParaRPr lang="en-ZA" sz="1200" dirty="0"/>
                    </a:p>
                  </a:txBody>
                  <a:tcPr/>
                </a:tc>
              </a:tr>
              <a:tr h="256024"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28 Jan 2011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10:00-16:00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2165.00</a:t>
                      </a:r>
                      <a:endParaRPr lang="en-ZA" sz="1200" dirty="0"/>
                    </a:p>
                  </a:txBody>
                  <a:tcPr/>
                </a:tc>
              </a:tr>
              <a:tr h="224016"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29 Jan</a:t>
                      </a:r>
                      <a:r>
                        <a:rPr lang="en-ZA" sz="1200" baseline="0" dirty="0" smtClean="0"/>
                        <a:t> 2011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10:00-16:00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2645.00</a:t>
                      </a:r>
                      <a:endParaRPr lang="en-ZA" sz="1200" dirty="0"/>
                    </a:p>
                  </a:txBody>
                  <a:tcPr/>
                </a:tc>
              </a:tr>
              <a:tr h="264016"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30 Jan 2011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11:00-15:00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2380.00</a:t>
                      </a:r>
                      <a:endParaRPr lang="en-ZA" sz="1200" dirty="0"/>
                    </a:p>
                  </a:txBody>
                  <a:tcPr/>
                </a:tc>
              </a:tr>
              <a:tr h="232008">
                <a:tc>
                  <a:txBody>
                    <a:bodyPr/>
                    <a:lstStyle/>
                    <a:p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200" dirty="0"/>
                    </a:p>
                  </a:txBody>
                  <a:tcPr/>
                </a:tc>
              </a:tr>
              <a:tr h="140568"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Total: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7190.00</a:t>
                      </a:r>
                      <a:endParaRPr lang="en-ZA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251520" y="4149080"/>
            <a:ext cx="889248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Feedback on promotion:	The store had very limited stock, allot of sales were lost, especially 			with foundation and Powder.</a:t>
            </a:r>
            <a:endParaRPr lang="en-US" sz="16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larins.co.za/themes/clarin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8640"/>
            <a:ext cx="2867025" cy="438151"/>
          </a:xfrm>
          <a:prstGeom prst="rect">
            <a:avLst/>
          </a:prstGeom>
          <a:noFill/>
        </p:spPr>
      </p:pic>
      <p:pic>
        <p:nvPicPr>
          <p:cNvPr id="1030" name="Picture 6" descr="http://www.neurosoftware.ro/deals/wp-content/plugins/wp-o-matic/cache/f3433_clarins_canada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57500" cy="19050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411760" y="116632"/>
            <a:ext cx="4032448" cy="1077218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Date:		28/01/2011</a:t>
            </a:r>
          </a:p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Times:		10:00-16:00</a:t>
            </a:r>
          </a:p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Store:		Truworths Brooklyn</a:t>
            </a:r>
          </a:p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Promoter:	Portia</a:t>
            </a:r>
            <a:r>
              <a:rPr lang="en-US" sz="1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699792" y="1412776"/>
          <a:ext cx="6096000" cy="5212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9200"/>
                <a:gridCol w="1589112"/>
                <a:gridCol w="1008112"/>
                <a:gridCol w="1060376"/>
                <a:gridCol w="1219200"/>
              </a:tblGrid>
              <a:tr h="216024"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Date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Product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Price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New Customer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Existing Customer</a:t>
                      </a:r>
                      <a:endParaRPr lang="en-ZA" sz="900" dirty="0"/>
                    </a:p>
                  </a:txBody>
                  <a:tcPr/>
                </a:tc>
              </a:tr>
              <a:tr h="203448">
                <a:tc>
                  <a:txBody>
                    <a:bodyPr/>
                    <a:lstStyle/>
                    <a:p>
                      <a:r>
                        <a:rPr lang="en-ZA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 Jan 2011</a:t>
                      </a:r>
                      <a:endParaRPr lang="en-ZA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Vital</a:t>
                      </a:r>
                      <a:r>
                        <a:rPr lang="en-ZA" sz="900" baseline="0" dirty="0" smtClean="0"/>
                        <a:t> Light </a:t>
                      </a:r>
                      <a:r>
                        <a:rPr lang="en-ZA" sz="900" baseline="0" dirty="0" err="1" smtClean="0"/>
                        <a:t>NIght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870.00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90872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Vital Light Day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850.00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78296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Wonder Perfect mascara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215.00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65720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Toner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230.00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53144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100" b="1" i="1" dirty="0" smtClean="0"/>
                        <a:t>Total:</a:t>
                      </a:r>
                      <a:endParaRPr lang="en-ZA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100" b="1" i="1" dirty="0" smtClean="0"/>
                        <a:t>2165.00</a:t>
                      </a:r>
                      <a:endParaRPr lang="en-ZA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212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 Jan 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Cleansing Cream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260.00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87424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Hand &amp; Nail Cream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245.00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74848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Toner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260.00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</a:tr>
              <a:tr h="209128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Super Res Day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1100.00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</a:tr>
              <a:tr h="196552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Cleansing</a:t>
                      </a:r>
                      <a:r>
                        <a:rPr lang="en-ZA" sz="900" baseline="0" dirty="0" smtClean="0"/>
                        <a:t> milk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260.00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83976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Cleansing milk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260.00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58824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Cleansing</a:t>
                      </a:r>
                      <a:r>
                        <a:rPr lang="en-ZA" sz="900" baseline="0" dirty="0" smtClean="0"/>
                        <a:t> milk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260.00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58824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100" b="1" i="1" dirty="0" smtClean="0"/>
                        <a:t>Total:</a:t>
                      </a:r>
                      <a:endParaRPr lang="en-ZA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100" b="1" i="1" dirty="0" smtClean="0"/>
                        <a:t>2645.00</a:t>
                      </a:r>
                      <a:endParaRPr lang="en-ZA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</a:tr>
              <a:tr h="158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 Jan 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b="0" i="0" u="none" dirty="0" smtClean="0">
                          <a:effectLst/>
                        </a:rPr>
                        <a:t>Gentle Foaming Cleanser</a:t>
                      </a:r>
                      <a:endParaRPr lang="en-ZA" sz="900" b="0" i="0" u="non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240.00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58824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b="0" i="0" u="none" dirty="0" smtClean="0">
                          <a:effectLst/>
                        </a:rPr>
                        <a:t>Gentle Foaming Cleanser</a:t>
                      </a:r>
                      <a:endParaRPr lang="en-ZA" sz="900" b="0" i="0" u="non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240.00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58824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b="0" i="0" u="none" dirty="0" smtClean="0">
                          <a:effectLst/>
                        </a:rPr>
                        <a:t>Bright Plus Set</a:t>
                      </a:r>
                      <a:endParaRPr lang="en-ZA" sz="900" b="0" i="0" u="non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550.00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58824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b="0" i="0" u="none" dirty="0" smtClean="0">
                          <a:effectLst/>
                        </a:rPr>
                        <a:t>Gentle Foaming</a:t>
                      </a:r>
                      <a:r>
                        <a:rPr lang="en-ZA" sz="900" b="0" i="0" u="none" baseline="0" dirty="0" smtClean="0">
                          <a:effectLst/>
                        </a:rPr>
                        <a:t> Cleanser</a:t>
                      </a:r>
                      <a:endParaRPr lang="en-ZA" sz="900" b="0" i="0" u="non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240.00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</a:tr>
              <a:tr h="197296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b="0" i="0" u="none" dirty="0" smtClean="0">
                          <a:effectLst/>
                        </a:rPr>
                        <a:t>Mascara Set</a:t>
                      </a:r>
                      <a:endParaRPr lang="en-ZA" sz="900" b="0" i="0" u="non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215.00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226248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b="0" i="0" u="none" dirty="0" smtClean="0">
                          <a:effectLst/>
                        </a:rPr>
                        <a:t>Instant Eye Make up Remover</a:t>
                      </a:r>
                      <a:endParaRPr lang="en-ZA" sz="900" b="0" i="0" u="non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240.00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</a:tr>
              <a:tr h="183192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b="0" i="0" u="none" dirty="0" smtClean="0">
                          <a:effectLst/>
                        </a:rPr>
                        <a:t>Extra Firming day</a:t>
                      </a:r>
                      <a:endParaRPr lang="en-ZA" sz="900" b="0" i="0" u="non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655.00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dirty="0" smtClean="0"/>
                        <a:t>Y</a:t>
                      </a:r>
                      <a:endParaRPr lang="en-ZA" sz="900" dirty="0"/>
                    </a:p>
                  </a:txBody>
                  <a:tcPr/>
                </a:tc>
              </a:tr>
              <a:tr h="158824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100" b="1" i="1" dirty="0" smtClean="0"/>
                        <a:t>Total:</a:t>
                      </a:r>
                      <a:endParaRPr lang="en-ZA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100" b="1" i="1" dirty="0" smtClean="0"/>
                        <a:t>2380.00</a:t>
                      </a:r>
                      <a:endParaRPr lang="en-ZA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771</Words>
  <Application>Microsoft Office PowerPoint</Application>
  <PresentationFormat>On-screen Show (4:3)</PresentationFormat>
  <Paragraphs>509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 Basson</dc:creator>
  <cp:lastModifiedBy>Jan Basson</cp:lastModifiedBy>
  <cp:revision>39</cp:revision>
  <dcterms:created xsi:type="dcterms:W3CDTF">2011-02-01T09:29:41Z</dcterms:created>
  <dcterms:modified xsi:type="dcterms:W3CDTF">2011-02-04T13:13:25Z</dcterms:modified>
</cp:coreProperties>
</file>